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329" r:id="rId5"/>
    <p:sldId id="318" r:id="rId6"/>
    <p:sldId id="323" r:id="rId7"/>
    <p:sldId id="319" r:id="rId8"/>
    <p:sldId id="321" r:id="rId9"/>
    <p:sldId id="322" r:id="rId10"/>
    <p:sldId id="320" r:id="rId11"/>
    <p:sldId id="324" r:id="rId12"/>
    <p:sldId id="325" r:id="rId13"/>
    <p:sldId id="326" r:id="rId14"/>
    <p:sldId id="327" r:id="rId15"/>
    <p:sldId id="258" r:id="rId16"/>
    <p:sldId id="31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19:42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1,'513'0,"-500"1,1 0,-1 1,18 5,-16-3,-1-1,22 1,-11-3,59 5,-37-2,75-3,-59-2,-53 2,-1 0,1 0,0 1,10 4,-8-3,-1 0,16 2,131-4,-82-2,-55 1,28 0,53-6,-29 2,-49 4,34-5,-8 0,0 2,58 3,-35 1,798-1,-864 0,0-1,0 0,0-1,0 1,8-4,-6 2,-1 0,0 1,11-1,127 1,-75 4,693-2,-750-1,24-4,3-1,-29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19:46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67,'0'0,"11"1,0-1,0-1,-1 0,1-1,17-4,-10 2,1 0,-1 1,1 1,0 1,26 2,-17-1,41-4,-11-2,103 4,-83 3,155-1,-223 1,0 0,-1 1,1 0,10 3,-8-2,0 0,14 2,67 2,-35-2,76-5,-60-1,470 1,-534 0,-1-1,0-1,0 0,14-4,-13 3,1 0,18-2,128 3,-82 4,-52-3,40-5,-28 3,0 0,47 4,-24 0,176-1,-218 0,24-6,-23 4,18-1,-9 3,-17 0,-1 1,1-2,0 1,-1-1,1-1,16-4,-14 3,1 0,-1 0,1 1,0 1,0 0,18 0,-16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19:56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46,'36'0,"11"1,70-9,-76 5,-28 2,0 0,0-1,16-4,-13 2,0 0,1 1,27-1,51 5,-37 0,-13-1,56-7,-49 3,89 3,-67 2,472-1,-536 0,0 2,0-1,18 6,-15-4,19 3,21-2,61-4,-41-2,-35 2,11 0,68 7,-70-2,86-4,-65-2,540 1,-587 1,22 4,17 1,96-7,-149 2,0 0,-1 0,1 0,0 1,8 3,-7-2,0-1,0 0,11 2,129-3,-77-2,0 0,76 2,-95 4,22 1,469-7,-533 2,-1 0,1 1,0 0,10 3,-8-2,0 0,15 2,31-3,24 3,-34-1,85-2,-65-4,213 2,-272 1,1 0,0 1,-1 0,12 3,-9-1,-1-2,16 3,119-4,-75-2,0 0,76 2,-105 5,-27-3,21 0,356-2,-191-2,-93 7,-52-2,79-3,-62-2,347 1,-407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20:10.2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0 133,'339'0,"-329"-1,-1 0,1 0,0-1,10-4,-8 3,-1 0,16-1,-4 2,37-4,-41 4,26 0,-31 2,-1 0,0-1,0 0,21-6,-18 3,1 0,0 1,28-1,53 5,-37 0,-52-1,34 0,59-7,-73 4,46 2,-7 0,-50-1,-1 0,1-2,21-7,-24 7,0 1,-1 0,1 1,0 1,17 1,-11-1,24-2,12-3,105 4,-85 3,174-1,-242 0,0-1,1-1,-1 0,12-4,-10 3,0 0,16-1,120 2,-75 4,613-2,-669 0,23 5,-22-2,18 0,43-3,-65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20:26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34,'343'0,"-322"-1,23-3,15-2,271 5,-160 2,-163-1,-1-1,1 0,0-1,-1 1,10-5,-8 4,0-1,0 1,11-1,128 1,-76 3,240-1,-230 7,-37-3,46 6,61 3,-141-12,0 0,0 0,0 1,9 4,-7-3,-1 0,15 1,50-3,-51-2,45 5,-12 2,102-4,-83-4,-32 2,-17-1,41 3,-58 0,22 7,-23-6,0 0,19 2,118-4,-76-2,287 1,-288 6,-1-1,69 1,-75-1,81-4,-66-2,295 1,-363 1,-1 0,1 0,0 1,10 4,-9-3,1 0,15 1,130-2,-80-3,315 1,-328 5,-4 0,392-4,-219-2,-15 1,-212 0,-1 1,1 0,-1 0,1 1,-1-1,7 4,-5-3,0 1,12 2,1-3,35-1,-54-1,12-1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24:20.336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35,'12'1,"-1"0,1 1,-1 1,1 0,13 5,19 6,39 1,-41-7,-6 1,-24-5,20 3,-24-6,37 5,57 0,487-6,-567 1,0 1,24 6,30 2,73 1,-92-1,8 0,84-1,20-5,-142-4,-13 1,0 0,0 1,17 5,-15-3,30 2,156-4,-104-3,482 1,-500 6,-1 0,298-7,-367 2,0 0,-1 1,1 0,10 3,-8-2,0 0,14 2,117-4,-74-2,64 7,8 0,342-7,-474 1,0-1,0-1,0 1,14-6,-13 4,1 0,19-2,149 3,-92 4,25-1,114-3,-156-3,30 0,-71 5,-9 1,-1-1,1-1,36-7,-31 2,-1 2,43-2,51 7,-43 1,8-8,3 0,227 6,-304-1,1 0,-1 0,0-1,12-4,-10 3,0 0,17-1,20 0,91-4,-122 7,22-3,13-2,390 6,-215 1,1096-1,-1314-1,1 0,0-1,-1 1,12-5,-9 3,-1 0,16-2,125 4,-79 2,-42-1,42-7,-26 3,88 2,-66 4,-19-1,-16 0,38-4,-60 1,21-6,-22 5,0 0,16-2,77 3,-68 3,61-7,-63 3,58 1,-63 2,-19 0,0-1,-1-1,1 0,11-3,-9 1,-1 2,15-3,99-7,-82 8,54-2,-87 5,0 0,0-1,18-4,-15 2,18-2,23 3,62 3,-42 1,-62-1,17 1,0-2,31-6,-26 4,-1 0,54 4,-28 0,2784-1,-2826 1,0 1,25 5,15 3,69-8,13 2,108 4,-173-9,-56 2,0 1,28 6,-25-4,26 2,113-4,42 4,-11 0,-12-2,76 1,-161-6,-79 2,1 1,27 6,-24-4,26 3,26-5,-37-2,40 5,-36-1,61-3,-63-1,-25 0,-1 1,1 1,19 5,-17-3,-1-2,17 3,160-4,-98-2,37 8,127-1,-157-7,570 1,-658 0,0 1,0 1,-1 0,12 4,-10-3,1 0,15 1,119-2,-75-4,1124 2,-1115 6,-2-1,652-5,-334 0,-380-1,-1-1,30-6,-27 4,27-3,118 6,-86 2,-58-2,-1-1,28-6,-24 4,24-2,150 4,-99 3,991-1,-1019-5,-1 0,-46 5,6 0,-1-1,28-5,-21 2,0 2,52 2,-28 2,161-2,-212-1,0 0,0 0,0 0,0-1,8-3,-7 2,1 1,-1 0,10-2,129 3,-75 2,455-1,-513 1,21 3,-4 0,-20-3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24:53.21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0,'203'0,"-188"1,-1 1,29 6,-25-4,26 3,17-2,32 1,-82-5,-1 1,1 0,14 4,-13-2,0-2,15 3,-2-3,35 3,42 6,-84-8,21 6,14 3,12-5,72-1,-131-6,0 0,0 0,0 1,0 0,-1 0,1 0,9 4,-5-2,1 0,-1 0,1-1,0 0,13 0,58-3,-33 0,-6 1,55 7,-51-3,86-3,-65-2,-58 2,-1 0,1 0,0 1,10 4,-8-3,-1 0,16 1,131-2,-81-3,919 1,-978 1,21 3,13 1,193-4,-117-2,-118 1,0-1,-1-1,1 0,10-3,-8 1,-1 1,17-1,83 2,-70 3,56-7,-45 2,80 3,-60 2,391-1,-442 1,0 1,25 6,27 2,59-8,37 3,-58 0,13 1,-57-1,83-4,-67-2,2873 1,-2942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25:10.054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56,'471'0,"-372"-6,-5 1,-74 4,28 1,52-8,95-7,2 16,-75 0,42-2,171 2,-205 5,50 0,-133-6,21-1,70 10,-54-1,99-2,-146-5,46 9,26 0,64 1,-145-9,36 7,19 2,-9-7,104 3,1601-8,-1755 3,45 7,0 1,89-5,-16-2,-1 0,-12-1,-35 8,6 1,203-10,-158-2,1906 1,-2042 1,0 0,1 0,-1 1,13 4,-12-2,1-2,18 3,128-3,-83-3,5 0,84 2,-112 4,22 1,596-6,-302-1,-356 1,1-2,-1 1,20-6,-18 3,0 1,16-1,39 1,23-1,20 0,-11 2,-27-8,9 0,-12 9,-39 1,1-1,38-6,-27 1,87-1,-78 6,33-4,24-1,-80 4,44-7,-33 3,95-1,-45 3,76 2,-12 0,-68-8,9-1,21 10,49-3,118-3,-204 7,-50-1,46-9,11 0,34 9,44-3,117-3,-201 7,-58-1,0-1,24-6,30-2,150 8,-116 3,-87-1,176 7,-38-1,1-1,64 0,-139-6,-71 1,1 0,-1 2,27 5,-19-2,1-1,41 1,53-5,-46-1,15 7,-2 0,-21-7,49 1,-61 6,19 0,225-6,-288 0,1 1,0 1,-1 0,12 3,-10-1,1-2,15 3,131-4,-82-2,439 1,-434 6,-4-1,-1-6,53 2,-68 9,-39-5,25 1,94-5,-84-2,62 6,179 3,-195-9,177 1,-261 1,0 1,26 6,-23-4,25 2,155-4,-105-4,1464 2,-1490-5,-2 0,226 5,-222-6,-6 0,-28 6,-14 1,-1-2,36-5,-31 2,1 2,53 2,-31 1,89-1,-134 0,0-1,0 0,0-1,0 1,8-4,-7 2,0 0,1 1,10-1,127 1,-75 4,1603-2,-1657 0,23 5,-23-2,18 0,27-3,-48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4353-38C1-DE9E-34C7-D6CD0E741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B8E13-F367-1443-F8EF-4034C05DD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67A9B-648A-CD12-469D-7D14E90A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CA9A8-7DF6-9145-1172-A92031773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ED48B-0646-8F5E-DC6F-1770A1A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202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A727-70EA-D1DE-815F-249E57DF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04540-E3F4-8B6C-8464-947CF3541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21815-508A-D2EF-74AD-123C857E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B09DD-516A-79AE-5D30-ECA3205D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2FCBB-DBD3-FB30-730B-BFEFD53D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46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92794-A8C8-C6AB-B00D-4E6641E70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A5563-FBB1-368A-9876-152887BF4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C6EAD-F903-8426-74B0-FA197342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4DC3C-F929-EB17-2E9A-C15C05DB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0631-9F3B-7715-CE59-5FB93982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043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0BAD-2BA4-265E-69AC-E15CC7A9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6864-D30D-8332-4F84-9F4A19A97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FCA50-0DC5-FC60-1740-CC8658A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31A4A-1A72-3975-D255-935D303A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84118-9CF6-2CD3-55E3-119AD613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794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16A2-2EB2-A047-0351-7B1FED33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E610E-26DB-FCC4-1766-21B30C315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10BAA-3F61-A1AA-F33D-F4ED770C0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29BF-DD4D-B155-F3FA-4D23D97B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21AEA-A89C-39E3-8169-710754DA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537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B72D-777A-8595-B766-89C461B6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9EC9-9E15-51C2-8040-78C53D1ED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566F2-5234-1D40-1216-511161A3A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54E2-01D7-432D-0FBE-54583CA8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FEAFA-B61E-6E55-DD6F-D264AC31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2BB4D-DA06-562A-CB41-93269EA8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84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24FF-06F8-8732-EF9E-82EE24B6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9A18C-E9BF-A889-FE72-9519D59B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6F3DA-256A-885F-F0E7-0724B3057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4CA46-3AE4-763E-D2BD-186BDC286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5A3D5-57A1-DEBD-BE46-5E3DEF7C0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A1E9D0-4507-9694-7A84-F311DC8DF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357BF-10D9-6183-3C9E-3E0B4118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133B6-8895-C1EB-9EC4-116E1936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36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EB2-FF82-D81A-BE85-E7DA600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26F03-7688-C3E8-9DCE-53F9ABDD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F2F3F-CDB5-E7C0-347F-8E0C9074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B7A58-BDC6-192A-FAD8-5C0417AD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3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88EDF-B29C-B44F-CBD9-7E79AD3E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89E48-116D-5D35-4CB6-8E2D14E1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9A8B-A541-8344-6AF3-C90E5239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6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9BA6-762F-748F-044E-DD46503A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3300-7C00-F164-FFC5-78130CF48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982A3-9C79-13CE-0628-96B2E1858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417EC-1DDA-D075-A8DF-3C372422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DF641-4A7A-F3DA-8829-9ECFDB83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7C97-FBEA-DFB1-B2B5-2D51A8E3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95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709C-E5C4-DB36-878B-4B84ED76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DB9B03-4B44-1F3B-3CEE-4D5CF2C6E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FA03E-23F9-2670-6544-D9E3B04E2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3C60C-941E-3654-886F-A616CE63A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A7665-4A7C-1D91-AFF1-CB880D63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DCDBA-467A-AA6B-D550-02973EC1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2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EAD9E7-A3DA-12C9-798B-387752CE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FFA2E-F0F5-6EB4-6813-EA0E51922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7F9F3-C15B-9AA6-3F85-F45462B53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1E1D-FC9C-BF6E-36E5-461C200FE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80D19-F642-7D30-5584-CCE6A4D44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99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D625-7236-ACAD-9ED2-11629EF10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48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2024 Committee Meeting</a:t>
            </a:r>
            <a:br>
              <a:rPr lang="en-CA" dirty="0"/>
            </a:br>
            <a:r>
              <a:rPr lang="en-CA" sz="4000" b="1" dirty="0"/>
              <a:t>Current Continuity in Auroral System Science:</a:t>
            </a:r>
            <a:br>
              <a:rPr lang="en-CA" b="1" dirty="0"/>
            </a:br>
            <a:r>
              <a:rPr lang="en-CA" sz="3600" b="1" dirty="0"/>
              <a:t>A 3D Modelling Approach to Current Closure in Non-Sheetlike Auroral Arcs</a:t>
            </a:r>
            <a:endParaRPr lang="en-C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2BF7D-9156-9F9E-768B-880E4536D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6334"/>
            <a:ext cx="9144000" cy="2873189"/>
          </a:xfrm>
        </p:spPr>
        <p:txBody>
          <a:bodyPr>
            <a:normAutofit/>
          </a:bodyPr>
          <a:lstStyle/>
          <a:p>
            <a:r>
              <a:rPr lang="en-CA" dirty="0"/>
              <a:t>Jules van Irsel</a:t>
            </a:r>
          </a:p>
          <a:p>
            <a:r>
              <a:rPr lang="en-CA" dirty="0"/>
              <a:t>Committee: Kristina Lynch, Yi-</a:t>
            </a:r>
            <a:r>
              <a:rPr lang="en-CA" dirty="0" err="1"/>
              <a:t>Hsin</a:t>
            </a:r>
            <a:r>
              <a:rPr lang="en-CA" dirty="0"/>
              <a:t> Liu, James Labelle, Matt </a:t>
            </a:r>
            <a:r>
              <a:rPr lang="en-CA" dirty="0" err="1"/>
              <a:t>Zettergren</a:t>
            </a:r>
            <a:endParaRPr lang="en-CA" dirty="0"/>
          </a:p>
          <a:p>
            <a:r>
              <a:rPr lang="en-CA" dirty="0"/>
              <a:t>Mar 4, 2024</a:t>
            </a:r>
          </a:p>
        </p:txBody>
      </p:sp>
    </p:spTree>
    <p:extLst>
      <p:ext uri="{BB962C8B-B14F-4D97-AF65-F5344CB8AC3E}">
        <p14:creationId xmlns:p14="http://schemas.microsoft.com/office/powerpoint/2010/main" val="2892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F48AA063-DF03-9383-BCF3-2BD68386D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33"/>
            <a:ext cx="12192000" cy="5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EE60B-2841-0E60-2216-4A03134A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types of energy&#10;&#10;Description automatically generated">
            <a:extLst>
              <a:ext uri="{FF2B5EF4-FFF2-40B4-BE49-F238E27FC236}">
                <a16:creationId xmlns:a16="http://schemas.microsoft.com/office/drawing/2014/main" id="{4818BC2E-3A1A-5FA0-4F7D-F7C60E190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" y="914608"/>
            <a:ext cx="12069082" cy="50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5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6A78C-9885-BADB-8C84-C3EC81671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colored objects&#10;&#10;Description automatically generated">
            <a:extLst>
              <a:ext uri="{FF2B5EF4-FFF2-40B4-BE49-F238E27FC236}">
                <a16:creationId xmlns:a16="http://schemas.microsoft.com/office/drawing/2014/main" id="{E4ADA990-81A5-7A23-EF7E-DF57C4206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5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ECD7428-A620-52B3-97C1-4F40D58D6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2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A0175809-A594-02E1-C13C-630F99ED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" y="228864"/>
            <a:ext cx="12069082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6765-DA4A-97AB-103F-38EBA324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 from last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78C93-FC14-60B5-D54A-5A98EE67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Before Aug 2023</a:t>
            </a:r>
          </a:p>
          <a:p>
            <a:pPr lvl="1"/>
            <a:r>
              <a:rPr lang="en-CA" dirty="0"/>
              <a:t>Add low energy tail to acc. Maxwellian through Evans (1974) or Meier (1989)</a:t>
            </a:r>
          </a:p>
          <a:p>
            <a:pPr lvl="1"/>
            <a:r>
              <a:rPr lang="en-CA" dirty="0"/>
              <a:t>Push request new GEMINI code snippets to public</a:t>
            </a:r>
          </a:p>
          <a:p>
            <a:pPr lvl="1"/>
            <a:r>
              <a:rPr lang="en-CA" dirty="0"/>
              <a:t>Write paper on 3D morphology findings</a:t>
            </a:r>
          </a:p>
          <a:p>
            <a:r>
              <a:rPr lang="en-CA" dirty="0"/>
              <a:t>Aug 2023 – Aug 2024</a:t>
            </a:r>
          </a:p>
          <a:p>
            <a:pPr lvl="1"/>
            <a:r>
              <a:rPr lang="en-CA" dirty="0"/>
              <a:t>Run ~1000 of GEMINI runs (10 categories x 10 parameters/category x 10 values per parameter)</a:t>
            </a:r>
          </a:p>
          <a:p>
            <a:pPr lvl="1"/>
            <a:r>
              <a:rPr lang="en-CA" dirty="0"/>
              <a:t>Further develop tools for analyzing morphological parameters</a:t>
            </a:r>
          </a:p>
          <a:p>
            <a:pPr lvl="1"/>
            <a:r>
              <a:rPr lang="en-CA" dirty="0"/>
              <a:t>Submit a paper on findings</a:t>
            </a:r>
          </a:p>
          <a:p>
            <a:r>
              <a:rPr lang="en-CA" dirty="0"/>
              <a:t>Aug 2024 – Aug 2025</a:t>
            </a:r>
          </a:p>
          <a:p>
            <a:pPr lvl="1"/>
            <a:r>
              <a:rPr lang="en-CA" dirty="0"/>
              <a:t>Gather and setup GEMINI to run with data drivers (DASC + rockets + SWARM)</a:t>
            </a:r>
          </a:p>
          <a:p>
            <a:pPr lvl="1"/>
            <a:r>
              <a:rPr lang="en-CA" dirty="0"/>
              <a:t>Submit a paper on findings</a:t>
            </a:r>
          </a:p>
          <a:p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277944-47A5-C9A0-C422-DC38B39C72B2}"/>
                  </a:ext>
                </a:extLst>
              </p14:cNvPr>
              <p14:cNvContentPartPr/>
              <p14:nvPr/>
            </p14:nvContentPartPr>
            <p14:xfrm>
              <a:off x="1647434" y="5489615"/>
              <a:ext cx="8737560" cy="91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277944-47A5-C9A0-C422-DC38B39C72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5434" y="5345615"/>
                <a:ext cx="888120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D161F13-13B8-AC08-9FC9-51A4C3E8D03E}"/>
                  </a:ext>
                </a:extLst>
              </p14:cNvPr>
              <p14:cNvContentPartPr/>
              <p14:nvPr/>
            </p14:nvContentPartPr>
            <p14:xfrm>
              <a:off x="1635554" y="5840975"/>
              <a:ext cx="3102840" cy="67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D161F13-13B8-AC08-9FC9-51A4C3E8D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3554" y="5696975"/>
                <a:ext cx="32464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000CD1-A2A9-7DE0-1E6B-F8FB81B4FE24}"/>
                  </a:ext>
                </a:extLst>
              </p14:cNvPr>
              <p14:cNvContentPartPr/>
              <p14:nvPr/>
            </p14:nvContentPartPr>
            <p14:xfrm>
              <a:off x="1682714" y="2340695"/>
              <a:ext cx="8707680" cy="75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000CD1-A2A9-7DE0-1E6B-F8FB81B4FE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1074" y="2196695"/>
                <a:ext cx="885132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79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DDFAC-4703-E7CF-94AE-67CD4082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0B87-C19E-3F97-981A-DCA50D81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B37AD-9A3C-71C5-58EE-EC9141F0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Before Aug 2024</a:t>
            </a:r>
          </a:p>
          <a:p>
            <a:pPr lvl="1"/>
            <a:r>
              <a:rPr lang="en-CA" dirty="0"/>
              <a:t>Submit reconstruction/replication paper</a:t>
            </a:r>
          </a:p>
          <a:p>
            <a:pPr lvl="1"/>
            <a:r>
              <a:rPr lang="en-CA" dirty="0"/>
              <a:t>Set up to run simulations on HEC and </a:t>
            </a:r>
            <a:r>
              <a:rPr lang="en-CA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resolve resolution issues</a:t>
            </a:r>
          </a:p>
          <a:p>
            <a:pPr lvl="1"/>
            <a:r>
              <a:rPr lang="en-CA" dirty="0"/>
              <a:t>Write paper on 3D morphology findings (sensitivity study)</a:t>
            </a:r>
          </a:p>
          <a:p>
            <a:r>
              <a:rPr lang="en-CA" dirty="0"/>
              <a:t>Aug 2024 – Aug 2025</a:t>
            </a:r>
          </a:p>
          <a:p>
            <a:pPr lvl="1"/>
            <a:r>
              <a:rPr lang="en-CA" dirty="0"/>
              <a:t>Push request new GEMINI code snippets to public</a:t>
            </a:r>
          </a:p>
          <a:p>
            <a:pPr lvl="1"/>
            <a:r>
              <a:rPr lang="en-CA" dirty="0"/>
              <a:t>Run ~1000 of GEMINI runs (10 categories x 10 parameters/category x 10 values per parameter)</a:t>
            </a:r>
          </a:p>
          <a:p>
            <a:pPr lvl="1"/>
            <a:r>
              <a:rPr lang="en-CA" dirty="0"/>
              <a:t>Further develop tools for analyzing morphological parameters</a:t>
            </a:r>
          </a:p>
          <a:p>
            <a:pPr lvl="1"/>
            <a:r>
              <a:rPr lang="en-CA" dirty="0"/>
              <a:t>Submit a paper on findings (filling out catalog, )</a:t>
            </a:r>
          </a:p>
        </p:txBody>
      </p:sp>
    </p:spTree>
    <p:extLst>
      <p:ext uri="{BB962C8B-B14F-4D97-AF65-F5344CB8AC3E}">
        <p14:creationId xmlns:p14="http://schemas.microsoft.com/office/powerpoint/2010/main" val="22371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17DE-FD81-A584-D3AA-E4BE199A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5BE5-DD1A-E5BE-57DF-0949C01C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0" i="0" u="none" strike="noStrike" baseline="0" dirty="0">
                <a:latin typeface="LMRoman10-Regular-Identity-H"/>
              </a:rPr>
              <a:t>The scope of this work will address the </a:t>
            </a:r>
            <a:r>
              <a:rPr lang="en-US" sz="2800" b="1" i="0" u="none" strike="noStrike" baseline="0" dirty="0">
                <a:solidFill>
                  <a:srgbClr val="0070C0"/>
                </a:solidFill>
                <a:latin typeface="LMRoman10-Regular-Identity-H"/>
              </a:rPr>
              <a:t>incomplete description</a:t>
            </a:r>
            <a:r>
              <a:rPr lang="en-US" sz="2800" b="1" i="0" u="none" strike="noStrike" baseline="0" dirty="0"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of </a:t>
            </a:r>
            <a:r>
              <a:rPr lang="en-US" sz="2800" b="1" i="0" u="none" strike="noStrike" baseline="0" dirty="0">
                <a:solidFill>
                  <a:srgbClr val="0070C0"/>
                </a:solidFill>
                <a:latin typeface="LMRoman10-Regular-Identity-H"/>
              </a:rPr>
              <a:t>auroral arcs </a:t>
            </a:r>
            <a:r>
              <a:rPr lang="en-US" sz="2800" b="0" i="0" u="none" strike="noStrike" baseline="0" dirty="0">
                <a:latin typeface="LMRoman10-Regular-Identity-H"/>
              </a:rPr>
              <a:t>that stray from their basic, sheet-like morphology. The aim is to find </a:t>
            </a:r>
            <a:r>
              <a:rPr lang="en-US" sz="28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LMRoman10-Regular-Identity-H"/>
              </a:rPr>
              <a:t>physical, self-consistent solutions</a:t>
            </a:r>
            <a:r>
              <a:rPr lang="en-US" sz="28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to the ionospheric </a:t>
            </a:r>
            <a:r>
              <a:rPr lang="en-US" sz="28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LMRoman10-Regular-Identity-H"/>
              </a:rPr>
              <a:t>current continuity</a:t>
            </a:r>
            <a:r>
              <a:rPr lang="en-US" sz="2800" b="0" i="0" u="none" strike="noStrike" baseline="0" dirty="0">
                <a:latin typeface="LMRoman10-Regular-Identity-H"/>
              </a:rPr>
              <a:t> equation using state-of-the-art ionospheric </a:t>
            </a:r>
            <a:r>
              <a:rPr lang="en-US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3D</a:t>
            </a:r>
            <a:r>
              <a:rPr lang="en-US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modelling</a:t>
            </a:r>
            <a:r>
              <a:rPr lang="en-US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to provide insight into the role the ionosphere plays in MI coupling for </a:t>
            </a:r>
            <a:r>
              <a:rPr lang="en-US" sz="2800" b="1" i="0" u="none" strike="noStrike" baseline="0" dirty="0">
                <a:solidFill>
                  <a:schemeClr val="accent4">
                    <a:lumMod val="75000"/>
                  </a:schemeClr>
                </a:solidFill>
                <a:latin typeface="LMRoman10-Regular-Identity-H"/>
              </a:rPr>
              <a:t>less idealized auroral</a:t>
            </a:r>
            <a:r>
              <a:rPr lang="en-US" sz="28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events. In particular, knowing the portions of FAC closed by Pedersen currents, which produce collisional Joule heating, versus Hall currents, which are non-dissipative, gives insight into the extent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LMRoman10-Regular-Identity-H"/>
              </a:rPr>
              <a:t>to which the ionosphere acts as a load to a magnetospheric generator. </a:t>
            </a:r>
            <a:r>
              <a:rPr lang="en-US" dirty="0">
                <a:solidFill>
                  <a:schemeClr val="accent6"/>
                </a:solidFill>
                <a:latin typeface="LMRoman10-Regular-Identity-H"/>
              </a:rPr>
              <a:t>MI coupling demands self-consistent, topside maps of field-aligned current (FAC) and convection plasma flow that agree with a 3D ionospheric conductivity volume created by charged particle, auroral precipitation. This is why the auroral ionosphere plays a non-passive role in this coupling.</a:t>
            </a:r>
            <a:endParaRPr lang="en-CA" dirty="0">
              <a:solidFill>
                <a:schemeClr val="accent6"/>
              </a:solidFill>
              <a:latin typeface="LMRoman10-Regular-Identity-H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258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6765-DA4A-97AB-103F-38EBA324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Progress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78C93-FC14-60B5-D54A-5A98EE67E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2215"/>
                <a:ext cx="5257800" cy="4351338"/>
              </a:xfrm>
            </p:spPr>
            <p:txBody>
              <a:bodyPr>
                <a:noAutofit/>
              </a:bodyPr>
              <a:lstStyle/>
              <a:p>
                <a:r>
                  <a:rPr lang="en-CA" sz="1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Mar 2023</a:t>
                </a:r>
                <a:r>
                  <a:rPr lang="en-CA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Implemented Fang et al. (2010) methods into GEMINI for use of user specified dif. num. flux as opposed to simple Maxwellian </a:t>
                </a:r>
                <a:r>
                  <a:rPr lang="en-CA" sz="1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precip</a:t>
                </a:r>
                <a:r>
                  <a:rPr lang="en-CA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r>
                  <a:rPr lang="en-CA" sz="1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Apr</a:t>
                </a:r>
                <a:r>
                  <a:rPr lang="en-CA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Derived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d>
                      <m:dPr>
                        <m:ctrlP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m:rPr>
                        <m:sty m:val="p"/>
                      </m:rPr>
                      <a:rPr lang="en-CA" sz="1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CA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for accelerated bi-Maxwellian + Improved parser code for Apophis rocket</a:t>
                </a:r>
              </a:p>
              <a:p>
                <a:r>
                  <a:rPr lang="en-CA" sz="1800" b="1" dirty="0"/>
                  <a:t>May</a:t>
                </a:r>
                <a:r>
                  <a:rPr lang="en-CA" sz="1800" dirty="0"/>
                  <a:t>: Implemented new acc. Maxwellian distribution into GEMINI source code. P76 work.</a:t>
                </a:r>
              </a:p>
              <a:p>
                <a:r>
                  <a:rPr lang="en-CA" sz="1800" b="1" dirty="0"/>
                  <a:t>Jun</a:t>
                </a:r>
                <a:r>
                  <a:rPr lang="en-CA" sz="1800" dirty="0"/>
                  <a:t>: CEDAR poster on defining electron prec. APEP bob building and testing. P76 work.</a:t>
                </a:r>
              </a:p>
              <a:p>
                <a:r>
                  <a:rPr lang="en-CA" sz="1800" b="1" dirty="0"/>
                  <a:t>Jul</a:t>
                </a:r>
                <a:r>
                  <a:rPr lang="en-CA" sz="1800" dirty="0"/>
                  <a:t>: </a:t>
                </a:r>
                <a:r>
                  <a:rPr lang="en-CA" sz="1800" dirty="0" err="1"/>
                  <a:t>Dombeck</a:t>
                </a:r>
                <a:r>
                  <a:rPr lang="en-CA" sz="1800" dirty="0"/>
                  <a:t> conversation re. FAST data for typical electron spectra. APEP parser “##” fix. Integration instructions for Anthony. AGU Abstract.</a:t>
                </a:r>
              </a:p>
              <a:p>
                <a:r>
                  <a:rPr lang="en-CA" sz="1800" b="1" dirty="0"/>
                  <a:t>Aug</a:t>
                </a:r>
                <a:r>
                  <a:rPr lang="en-CA" sz="1800" dirty="0"/>
                  <a:t>: Received FINESST grant. 2 week vacation.</a:t>
                </a:r>
              </a:p>
              <a:p>
                <a:r>
                  <a:rPr lang="en-CA" sz="1800" b="1" dirty="0"/>
                  <a:t>Sep</a:t>
                </a:r>
                <a:r>
                  <a:rPr lang="en-CA" sz="1800" dirty="0"/>
                  <a:t>: EZIE presentation on using EZIE Hall current data to validate GEMINI runs.</a:t>
                </a:r>
              </a:p>
              <a:p>
                <a:endParaRPr lang="en-CA" sz="18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78C93-FC14-60B5-D54A-5A98EE67E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2215"/>
                <a:ext cx="5257800" cy="4351338"/>
              </a:xfrm>
              <a:blipFill>
                <a:blip r:embed="rId2"/>
                <a:stretch>
                  <a:fillRect l="-812" t="-1261" r="-1624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83C106-D536-FF9A-F233-6025956A9AE1}"/>
              </a:ext>
            </a:extLst>
          </p:cNvPr>
          <p:cNvSpPr txBox="1">
            <a:spLocks/>
          </p:cNvSpPr>
          <p:nvPr/>
        </p:nvSpPr>
        <p:spPr>
          <a:xfrm>
            <a:off x="6096000" y="142221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/>
              <a:t>Oct</a:t>
            </a:r>
            <a:r>
              <a:rPr lang="en-CA" sz="1800" dirty="0"/>
              <a:t>: Started paper 1 on “reconstruction” (ARCS formalization) and “replication” for data driven catalog runs. Finding div-free flow = hard.</a:t>
            </a:r>
          </a:p>
          <a:p>
            <a:r>
              <a:rPr lang="en-CA" sz="1800" b="1" dirty="0"/>
              <a:t>Nov</a:t>
            </a:r>
            <a:r>
              <a:rPr lang="en-CA" sz="1800" dirty="0"/>
              <a:t>: Automated use of GEMINI with </a:t>
            </a:r>
            <a:r>
              <a:rPr lang="en-CA" sz="1800" dirty="0" err="1"/>
              <a:t>Slurm</a:t>
            </a:r>
            <a:r>
              <a:rPr lang="en-CA" sz="1800" dirty="0"/>
              <a:t> for cluster computing. Organized </a:t>
            </a:r>
            <a:r>
              <a:rPr lang="en-CA" sz="1800" dirty="0" err="1"/>
              <a:t>matlab</a:t>
            </a:r>
            <a:r>
              <a:rPr lang="en-CA" sz="1800" dirty="0"/>
              <a:t> functions in prep for public use. Fix GEMINI boundary problems.</a:t>
            </a:r>
          </a:p>
          <a:p>
            <a:r>
              <a:rPr lang="en-CA" sz="1800" b="1" dirty="0"/>
              <a:t>Dec</a:t>
            </a:r>
            <a:r>
              <a:rPr lang="en-CA" sz="1800" dirty="0"/>
              <a:t>: AGU poster on how to drive GEMINI with data driven runs for catalog using replication.</a:t>
            </a:r>
          </a:p>
          <a:p>
            <a:r>
              <a:rPr lang="en-CA" sz="1800" b="1" dirty="0"/>
              <a:t>Jan 2024</a:t>
            </a:r>
            <a:r>
              <a:rPr lang="en-CA" sz="1800" dirty="0"/>
              <a:t>: Cold. APEP bob building. Lots of paper writing + figure making + code fixing. Running into flux conservation issues related to resolution.</a:t>
            </a:r>
          </a:p>
          <a:p>
            <a:r>
              <a:rPr lang="en-CA" sz="1800" b="1" dirty="0"/>
              <a:t>Feb</a:t>
            </a:r>
            <a:r>
              <a:rPr lang="en-CA" sz="1800" dirty="0"/>
              <a:t>: Another cold. Almost finished paper 1 draft. First radar + swarm replication done. First run done on HEC.</a:t>
            </a:r>
          </a:p>
          <a:p>
            <a:r>
              <a:rPr lang="en-CA" sz="1800" b="1" dirty="0"/>
              <a:t>Winter term</a:t>
            </a:r>
            <a:r>
              <a:rPr lang="en-CA" sz="1800" dirty="0"/>
              <a:t>: Mentoring an undergrad to take over certain aspects of GEMINI at Dartmouth.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88C2C1-863C-92A3-6278-F13613E355F4}"/>
                  </a:ext>
                </a:extLst>
              </p14:cNvPr>
              <p14:cNvContentPartPr/>
              <p14:nvPr/>
            </p14:nvContentPartPr>
            <p14:xfrm>
              <a:off x="8714234" y="1572095"/>
              <a:ext cx="1437480" cy="20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88C2C1-863C-92A3-6278-F13613E355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0594" y="1464455"/>
                <a:ext cx="15451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D045EF2-7B00-06E1-9C4C-06F8FA0298BC}"/>
                  </a:ext>
                </a:extLst>
              </p14:cNvPr>
              <p14:cNvContentPartPr/>
              <p14:nvPr/>
            </p14:nvContentPartPr>
            <p14:xfrm>
              <a:off x="8209514" y="1820495"/>
              <a:ext cx="1100520" cy="24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D045EF2-7B00-06E1-9C4C-06F8FA0298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5874" y="1712495"/>
                <a:ext cx="1208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7C46CC-8543-8C55-210A-77518BFAABB7}"/>
                  </a:ext>
                </a:extLst>
              </p14:cNvPr>
              <p14:cNvContentPartPr/>
              <p14:nvPr/>
            </p14:nvContentPartPr>
            <p14:xfrm>
              <a:off x="7709114" y="2064575"/>
              <a:ext cx="2595960" cy="56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7C46CC-8543-8C55-210A-77518BFAAB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5474" y="1956935"/>
                <a:ext cx="27036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60668BF-3ACF-94FF-61EB-3272353FB296}"/>
                  </a:ext>
                </a:extLst>
              </p14:cNvPr>
              <p14:cNvContentPartPr/>
              <p14:nvPr/>
            </p14:nvContentPartPr>
            <p14:xfrm>
              <a:off x="9715394" y="4772495"/>
              <a:ext cx="1181880" cy="48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60668BF-3ACF-94FF-61EB-3272353FB2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61394" y="4664495"/>
                <a:ext cx="12895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E44BC0-BEA5-DA76-C0CC-D9620B749EA7}"/>
                  </a:ext>
                </a:extLst>
              </p14:cNvPr>
              <p14:cNvContentPartPr/>
              <p14:nvPr/>
            </p14:nvContentPartPr>
            <p14:xfrm>
              <a:off x="6451994" y="4413935"/>
              <a:ext cx="2233440" cy="60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E44BC0-BEA5-DA76-C0CC-D9620B749E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7994" y="4305935"/>
                <a:ext cx="2341080" cy="2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12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ADC8-0752-452C-E051-5D8495EF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about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AB72F-D111-6CF0-CF59-060CED295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catalog of data driven runs, need ability to so</a:t>
            </a:r>
          </a:p>
          <a:p>
            <a:r>
              <a:rPr lang="en-US" dirty="0"/>
              <a:t>See paper</a:t>
            </a:r>
          </a:p>
          <a:p>
            <a:r>
              <a:rPr lang="en-US" dirty="0"/>
              <a:t>Reconstruction is for 2d extended </a:t>
            </a:r>
            <a:r>
              <a:rPr lang="en-US" dirty="0" err="1"/>
              <a:t>CubeSwarm</a:t>
            </a:r>
            <a:r>
              <a:rPr lang="en-US" dirty="0"/>
              <a:t> data</a:t>
            </a:r>
          </a:p>
          <a:p>
            <a:r>
              <a:rPr lang="en-US" dirty="0"/>
              <a:t>Replication is for 1-2 tracks of 1d data</a:t>
            </a:r>
          </a:p>
        </p:txBody>
      </p:sp>
    </p:spTree>
    <p:extLst>
      <p:ext uri="{BB962C8B-B14F-4D97-AF65-F5344CB8AC3E}">
        <p14:creationId xmlns:p14="http://schemas.microsoft.com/office/powerpoint/2010/main" val="390584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shapes and colors&#10;&#10;Description automatically generated">
            <a:extLst>
              <a:ext uri="{FF2B5EF4-FFF2-40B4-BE49-F238E27FC236}">
                <a16:creationId xmlns:a16="http://schemas.microsoft.com/office/drawing/2014/main" id="{08BA69B5-4A16-CE80-2B93-A90EB1FE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66" y="228600"/>
            <a:ext cx="728366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8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different colored lines&#10;&#10;Description automatically generated">
            <a:extLst>
              <a:ext uri="{FF2B5EF4-FFF2-40B4-BE49-F238E27FC236}">
                <a16:creationId xmlns:a16="http://schemas.microsoft.com/office/drawing/2014/main" id="{CE306A92-7051-123B-4CC1-4DB964A2F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" y="686027"/>
            <a:ext cx="12069082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9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85D816-F3D4-CA0D-35C8-2A8CA9AD1416}"/>
              </a:ext>
            </a:extLst>
          </p:cNvPr>
          <p:cNvGrpSpPr/>
          <p:nvPr/>
        </p:nvGrpSpPr>
        <p:grpSpPr>
          <a:xfrm>
            <a:off x="838200" y="291959"/>
            <a:ext cx="10515600" cy="6274082"/>
            <a:chOff x="838200" y="0"/>
            <a:chExt cx="10515600" cy="6274082"/>
          </a:xfrm>
        </p:grpSpPr>
        <p:pic>
          <p:nvPicPr>
            <p:cNvPr id="5" name="Picture 4" descr="A close-up of a graph&#10;&#10;Description automatically generated">
              <a:extLst>
                <a:ext uri="{FF2B5EF4-FFF2-40B4-BE49-F238E27FC236}">
                  <a16:creationId xmlns:a16="http://schemas.microsoft.com/office/drawing/2014/main" id="{F84A498C-6B5B-14EA-3742-AE69C58A5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0"/>
              <a:ext cx="10515600" cy="3823854"/>
            </a:xfrm>
            <a:prstGeom prst="rect">
              <a:avLst/>
            </a:prstGeom>
          </p:spPr>
        </p:pic>
        <p:pic>
          <p:nvPicPr>
            <p:cNvPr id="7" name="Picture 6" descr="A close-up of a grid&#10;&#10;Description automatically generated">
              <a:extLst>
                <a:ext uri="{FF2B5EF4-FFF2-40B4-BE49-F238E27FC236}">
                  <a16:creationId xmlns:a16="http://schemas.microsoft.com/office/drawing/2014/main" id="{B050ED1C-CD30-20CD-80F8-7629A8A3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326527"/>
              <a:ext cx="10515600" cy="2947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77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wave&#10;&#10;Description automatically generated">
            <a:extLst>
              <a:ext uri="{FF2B5EF4-FFF2-40B4-BE49-F238E27FC236}">
                <a16:creationId xmlns:a16="http://schemas.microsoft.com/office/drawing/2014/main" id="{BD550C98-2F08-7041-2F40-756424A9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0"/>
            <a:ext cx="1131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6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5E8A52D4-EDEF-6573-298D-37F357622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" y="1463202"/>
            <a:ext cx="12069082" cy="39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691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LMRoman10-Regular-Identity-H</vt:lpstr>
      <vt:lpstr>Office Theme</vt:lpstr>
      <vt:lpstr>2024 Committee Meeting Current Continuity in Auroral System Science: A 3D Modelling Approach to Current Closure in Non-Sheetlike Auroral Arcs</vt:lpstr>
      <vt:lpstr>Thesis Statement</vt:lpstr>
      <vt:lpstr>Progress Summary</vt:lpstr>
      <vt:lpstr>Talk about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 from last meeting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Committee Meeting Current Continuity in Auroral System Science: A 3D Modelling Approach to Current Closure in Non-Sheetlike Auroral Arcs</dc:title>
  <dc:creator>Jules Van Irsel</dc:creator>
  <cp:lastModifiedBy>Jules Van Irsel</cp:lastModifiedBy>
  <cp:revision>16</cp:revision>
  <dcterms:created xsi:type="dcterms:W3CDTF">2023-04-26T18:33:43Z</dcterms:created>
  <dcterms:modified xsi:type="dcterms:W3CDTF">2024-03-01T15:56:04Z</dcterms:modified>
</cp:coreProperties>
</file>